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5" d="100"/>
          <a:sy n="95" d="100"/>
        </p:scale>
        <p:origin x="2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5/17/2024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5/17/2024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5/17/2024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5/17/2024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5/17/2024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5/17/2024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5/17/2024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9083" y="2514457"/>
            <a:ext cx="9144000" cy="1641490"/>
          </a:xfrm>
        </p:spPr>
        <p:txBody>
          <a:bodyPr/>
          <a:lstStyle/>
          <a:p>
            <a:pPr algn="ctr"/>
            <a:r>
              <a:rPr lang="en-IN" dirty="0">
                <a:solidFill>
                  <a:schemeClr val="tx2">
                    <a:lumMod val="75000"/>
                  </a:schemeClr>
                </a:solidFill>
              </a:rPr>
              <a:t>…Welcome…</a:t>
            </a:r>
          </a:p>
        </p:txBody>
      </p:sp>
    </p:spTree>
    <p:extLst>
      <p:ext uri="{BB962C8B-B14F-4D97-AF65-F5344CB8AC3E}">
        <p14:creationId xmlns:p14="http://schemas.microsoft.com/office/powerpoint/2010/main" val="313843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6950" y="149603"/>
            <a:ext cx="5958959" cy="3717731"/>
          </a:xfrm>
          <a:prstGeom prst="rect">
            <a:avLst/>
          </a:prstGeom>
        </p:spPr>
      </p:pic>
      <p:pic>
        <p:nvPicPr>
          <p:cNvPr id="5" name="Picture 4"/>
          <p:cNvPicPr>
            <a:picLocks noChangeAspect="1"/>
          </p:cNvPicPr>
          <p:nvPr/>
        </p:nvPicPr>
        <p:blipFill>
          <a:blip r:embed="rId3"/>
          <a:stretch>
            <a:fillRect/>
          </a:stretch>
        </p:blipFill>
        <p:spPr>
          <a:xfrm>
            <a:off x="5962060" y="2665560"/>
            <a:ext cx="6020032" cy="3986359"/>
          </a:xfrm>
          <a:prstGeom prst="rect">
            <a:avLst/>
          </a:prstGeom>
        </p:spPr>
      </p:pic>
    </p:spTree>
    <p:extLst>
      <p:ext uri="{BB962C8B-B14F-4D97-AF65-F5344CB8AC3E}">
        <p14:creationId xmlns:p14="http://schemas.microsoft.com/office/powerpoint/2010/main" val="1446946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42795" y="362309"/>
            <a:ext cx="10074480" cy="5995359"/>
          </a:xfrm>
          <a:prstGeom prst="rect">
            <a:avLst/>
          </a:prstGeom>
        </p:spPr>
      </p:pic>
    </p:spTree>
    <p:extLst>
      <p:ext uri="{BB962C8B-B14F-4D97-AF65-F5344CB8AC3E}">
        <p14:creationId xmlns:p14="http://schemas.microsoft.com/office/powerpoint/2010/main" val="572907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327804"/>
            <a:ext cx="10233800" cy="6064370"/>
          </a:xfrm>
        </p:spPr>
        <p:txBody>
          <a:bodyPr/>
          <a:lstStyle/>
          <a:p>
            <a:pPr marL="0" indent="0">
              <a:buNone/>
            </a:pPr>
            <a:r>
              <a:rPr lang="en-IN" dirty="0"/>
              <a:t>Microsoft SQL Server (MS-SQL), MySQL, Oracle, IBM these are some of the some of the relational databases.</a:t>
            </a:r>
          </a:p>
          <a:p>
            <a:pPr marL="0" indent="0">
              <a:buNone/>
            </a:pPr>
            <a:endParaRPr lang="en-IN" dirty="0"/>
          </a:p>
          <a:p>
            <a:pPr marL="0" indent="0">
              <a:buNone/>
            </a:pPr>
            <a:r>
              <a:rPr lang="en-IN" dirty="0"/>
              <a:t>Large amount of data is generated by multiple software's on daily basis using above RDBMS. There is need to represent this data to higher management, generate reports, analysis for the finance team. Hence the concept of data warehousing is came into the picture.</a:t>
            </a:r>
          </a:p>
          <a:p>
            <a:pPr marL="0" indent="0">
              <a:buNone/>
            </a:pPr>
            <a:endParaRPr lang="en-IN" dirty="0"/>
          </a:p>
          <a:p>
            <a:pPr marL="0" indent="0">
              <a:buNone/>
            </a:pPr>
            <a:r>
              <a:rPr lang="en-IN" dirty="0"/>
              <a:t>Data warehousing uses combination of technologies to process the data. Those are RDBMS (MS-SQL), ETL tool (SSIS), Analysis Tool (SSAS), Reporting tools (SSRS).</a:t>
            </a:r>
          </a:p>
        </p:txBody>
      </p:sp>
    </p:spTree>
    <p:extLst>
      <p:ext uri="{BB962C8B-B14F-4D97-AF65-F5344CB8AC3E}">
        <p14:creationId xmlns:p14="http://schemas.microsoft.com/office/powerpoint/2010/main" val="1768081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232913"/>
            <a:ext cx="5280800" cy="6192430"/>
          </a:xfrm>
        </p:spPr>
        <p:txBody>
          <a:bodyPr>
            <a:normAutofit/>
          </a:bodyPr>
          <a:lstStyle/>
          <a:p>
            <a:r>
              <a:rPr lang="en-IN" sz="3200" b="1" dirty="0"/>
              <a:t>What is a Data Warehouse?</a:t>
            </a:r>
          </a:p>
          <a:p>
            <a:r>
              <a:rPr lang="en-IN" sz="2000" dirty="0"/>
              <a:t>A Data Warehouse (DW) is a relational database that is designed for query and analysis rather than transaction processing. It includes historical data derived from transaction data from single and multiple sources.</a:t>
            </a:r>
          </a:p>
          <a:p>
            <a:r>
              <a:rPr lang="en-IN" sz="2000" dirty="0"/>
              <a:t>A Data Warehouse provides integrated, enterprise-wide, historical data and focuses on providing support for decision-makers for data modelling and analysis.</a:t>
            </a:r>
          </a:p>
          <a:p>
            <a:r>
              <a:rPr lang="en-IN" sz="2000" dirty="0"/>
              <a:t>A Data Warehouse is a group of data specific to the entire organization, not only to a particular group of users.</a:t>
            </a:r>
          </a:p>
          <a:p>
            <a:r>
              <a:rPr lang="en-IN" sz="2000" dirty="0"/>
              <a:t>It is not used for daily operations and transaction processing but used for making decisions.</a:t>
            </a:r>
          </a:p>
          <a:p>
            <a:endParaRPr lang="en-IN" sz="2000" dirty="0"/>
          </a:p>
        </p:txBody>
      </p:sp>
      <p:pic>
        <p:nvPicPr>
          <p:cNvPr id="1026" name="Picture 2" descr="Data Warehouse Architecture 101: Types, Layers &amp; Compon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640" y="232913"/>
            <a:ext cx="5106538" cy="6192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096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IN" sz="6600" dirty="0">
                <a:latin typeface="Calibri" panose="020F0502020204030204" pitchFamily="34" charset="0"/>
                <a:ea typeface="Calibri" panose="020F0502020204030204" pitchFamily="34" charset="0"/>
                <a:cs typeface="Calibri" panose="020F0502020204030204" pitchFamily="34" charset="0"/>
              </a:rPr>
              <a:t>Questions??</a:t>
            </a:r>
          </a:p>
          <a:p>
            <a:pPr marL="0" indent="0">
              <a:buNone/>
            </a:pPr>
            <a:endParaRPr lang="en-IN" dirty="0"/>
          </a:p>
          <a:p>
            <a:pPr marL="0" indent="0">
              <a:buNone/>
            </a:pP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5669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838200" y="1825625"/>
            <a:ext cx="10515600" cy="4351338"/>
          </a:xfrm>
        </p:spPr>
        <p:txBody>
          <a:bodyPr>
            <a:normAutofit/>
          </a:bodyPr>
          <a:lstStyle/>
          <a:p>
            <a:pPr marL="0" indent="0">
              <a:buNone/>
            </a:pPr>
            <a:r>
              <a:rPr lang="en-US" sz="5400" dirty="0"/>
              <a:t>SQL SERVER/MS SQL – DATABASE – QUERY RUN AGAINST THIS</a:t>
            </a:r>
          </a:p>
          <a:p>
            <a:pPr marL="0" indent="0">
              <a:buNone/>
            </a:pPr>
            <a:r>
              <a:rPr lang="en-US" sz="5400" dirty="0"/>
              <a:t>SSMS – DBMS -- </a:t>
            </a:r>
          </a:p>
          <a:p>
            <a:pPr marL="0" indent="0">
              <a:buNone/>
            </a:pPr>
            <a:r>
              <a:rPr lang="en-US" sz="5400" dirty="0"/>
              <a:t>SQL – Language -- QUERY</a:t>
            </a:r>
          </a:p>
        </p:txBody>
      </p:sp>
    </p:spTree>
    <p:extLst>
      <p:ext uri="{BB962C8B-B14F-4D97-AF65-F5344CB8AC3E}">
        <p14:creationId xmlns:p14="http://schemas.microsoft.com/office/powerpoint/2010/main" val="1566528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IN" sz="4800" dirty="0"/>
              <a:t>Introduction to DBMS and Data Warehousing</a:t>
            </a:r>
          </a:p>
          <a:p>
            <a:pPr marL="0" indent="0" algn="ctr">
              <a:buNone/>
            </a:pPr>
            <a:endParaRPr lang="en-IN" sz="4800" dirty="0"/>
          </a:p>
          <a:p>
            <a:pPr marL="0" indent="0" algn="ctr">
              <a:buNone/>
            </a:pPr>
            <a:endParaRPr lang="en-IN" sz="4800" dirty="0"/>
          </a:p>
          <a:p>
            <a:pPr marL="0" indent="0" algn="ctr">
              <a:buNone/>
            </a:pPr>
            <a:r>
              <a:rPr lang="en-IN" sz="1400" dirty="0"/>
              <a:t>By – Shivraj Wankar </a:t>
            </a:r>
          </a:p>
          <a:p>
            <a:pPr marL="0" indent="0" algn="ctr">
              <a:buNone/>
            </a:pPr>
            <a:r>
              <a:rPr lang="en-IN" sz="1400" dirty="0"/>
              <a:t>(MSBI Specialist – SQL Server, SSIS, SSRS,PowerBI)</a:t>
            </a:r>
          </a:p>
        </p:txBody>
      </p:sp>
    </p:spTree>
    <p:extLst>
      <p:ext uri="{BB962C8B-B14F-4D97-AF65-F5344CB8AC3E}">
        <p14:creationId xmlns:p14="http://schemas.microsoft.com/office/powerpoint/2010/main" val="2888183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000" y="365126"/>
            <a:ext cx="10233800" cy="1023728"/>
          </a:xfrm>
        </p:spPr>
        <p:txBody>
          <a:bodyPr>
            <a:normAutofit/>
          </a:bodyPr>
          <a:lstStyle/>
          <a:p>
            <a:r>
              <a:rPr lang="en-IN" sz="4400" dirty="0"/>
              <a:t>What is Database?</a:t>
            </a:r>
          </a:p>
        </p:txBody>
      </p:sp>
      <p:pic>
        <p:nvPicPr>
          <p:cNvPr id="4" name="Content Placeholder 3"/>
          <p:cNvPicPr>
            <a:picLocks noGrp="1" noChangeAspect="1"/>
          </p:cNvPicPr>
          <p:nvPr>
            <p:ph idx="1"/>
          </p:nvPr>
        </p:nvPicPr>
        <p:blipFill>
          <a:blip r:embed="rId2"/>
          <a:stretch>
            <a:fillRect/>
          </a:stretch>
        </p:blipFill>
        <p:spPr>
          <a:xfrm>
            <a:off x="948906" y="1311214"/>
            <a:ext cx="10187796" cy="5262113"/>
          </a:xfrm>
          <a:prstGeom prst="rect">
            <a:avLst/>
          </a:prstGeom>
        </p:spPr>
      </p:pic>
    </p:spTree>
    <p:extLst>
      <p:ext uri="{BB962C8B-B14F-4D97-AF65-F5344CB8AC3E}">
        <p14:creationId xmlns:p14="http://schemas.microsoft.com/office/powerpoint/2010/main" val="87466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000" y="365125"/>
            <a:ext cx="10233800" cy="1325563"/>
          </a:xfrm>
        </p:spPr>
        <p:txBody>
          <a:bodyPr>
            <a:normAutofit/>
          </a:bodyPr>
          <a:lstStyle/>
          <a:p>
            <a:r>
              <a:rPr lang="en-IN" sz="4400" dirty="0"/>
              <a:t>Where do we use Database?</a:t>
            </a:r>
          </a:p>
        </p:txBody>
      </p:sp>
      <p:pic>
        <p:nvPicPr>
          <p:cNvPr id="4" name="Content Placeholder 3"/>
          <p:cNvPicPr>
            <a:picLocks noGrp="1" noChangeAspect="1"/>
          </p:cNvPicPr>
          <p:nvPr>
            <p:ph idx="1"/>
          </p:nvPr>
        </p:nvPicPr>
        <p:blipFill>
          <a:blip r:embed="rId2"/>
          <a:stretch>
            <a:fillRect/>
          </a:stretch>
        </p:blipFill>
        <p:spPr>
          <a:xfrm>
            <a:off x="1120000" y="1437436"/>
            <a:ext cx="9896236" cy="4868474"/>
          </a:xfrm>
          <a:prstGeom prst="rect">
            <a:avLst/>
          </a:prstGeom>
        </p:spPr>
      </p:pic>
    </p:spTree>
    <p:extLst>
      <p:ext uri="{BB962C8B-B14F-4D97-AF65-F5344CB8AC3E}">
        <p14:creationId xmlns:p14="http://schemas.microsoft.com/office/powerpoint/2010/main" val="244816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204" y="391004"/>
            <a:ext cx="9765101" cy="1075487"/>
          </a:xfrm>
        </p:spPr>
        <p:txBody>
          <a:bodyPr>
            <a:normAutofit/>
          </a:bodyPr>
          <a:lstStyle/>
          <a:p>
            <a:r>
              <a:rPr lang="en-IN" sz="4400" dirty="0"/>
              <a:t>Database Management </a:t>
            </a:r>
            <a:r>
              <a:rPr lang="en-IN" sz="4400" dirty="0" err="1"/>
              <a:t>Systes</a:t>
            </a:r>
            <a:r>
              <a:rPr lang="en-IN" sz="4400" dirty="0"/>
              <a:t> (DBMS)</a:t>
            </a:r>
          </a:p>
        </p:txBody>
      </p:sp>
      <p:pic>
        <p:nvPicPr>
          <p:cNvPr id="4" name="Content Placeholder 3"/>
          <p:cNvPicPr>
            <a:picLocks noGrp="1" noChangeAspect="1"/>
          </p:cNvPicPr>
          <p:nvPr>
            <p:ph idx="1"/>
          </p:nvPr>
        </p:nvPicPr>
        <p:blipFill>
          <a:blip r:embed="rId2"/>
          <a:stretch>
            <a:fillRect/>
          </a:stretch>
        </p:blipFill>
        <p:spPr>
          <a:xfrm>
            <a:off x="1242204" y="1466491"/>
            <a:ext cx="9765101" cy="4994694"/>
          </a:xfrm>
          <a:prstGeom prst="rect">
            <a:avLst/>
          </a:prstGeom>
        </p:spPr>
      </p:pic>
    </p:spTree>
    <p:extLst>
      <p:ext uri="{BB962C8B-B14F-4D97-AF65-F5344CB8AC3E}">
        <p14:creationId xmlns:p14="http://schemas.microsoft.com/office/powerpoint/2010/main" val="2216892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78275" y="250167"/>
            <a:ext cx="10054910" cy="6011201"/>
          </a:xfrm>
          <a:prstGeom prst="rect">
            <a:avLst/>
          </a:prstGeom>
        </p:spPr>
      </p:pic>
    </p:spTree>
    <p:extLst>
      <p:ext uri="{BB962C8B-B14F-4D97-AF65-F5344CB8AC3E}">
        <p14:creationId xmlns:p14="http://schemas.microsoft.com/office/powerpoint/2010/main" val="805004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000" y="258792"/>
            <a:ext cx="10233800" cy="5918171"/>
          </a:xfrm>
        </p:spPr>
        <p:txBody>
          <a:bodyPr/>
          <a:lstStyle/>
          <a:p>
            <a:r>
              <a:rPr lang="en-IN" dirty="0"/>
              <a:t>The RDBMS – Relational Database Management System follows Entity-Relationship model.</a:t>
            </a:r>
          </a:p>
          <a:p>
            <a:r>
              <a:rPr lang="en-IN" dirty="0"/>
              <a:t>What is ER(Entity-Relationship) data model?</a:t>
            </a:r>
          </a:p>
          <a:p>
            <a:endParaRPr lang="en-IN" dirty="0"/>
          </a:p>
        </p:txBody>
      </p:sp>
      <p:pic>
        <p:nvPicPr>
          <p:cNvPr id="4" name="Picture 3"/>
          <p:cNvPicPr>
            <a:picLocks noChangeAspect="1"/>
          </p:cNvPicPr>
          <p:nvPr/>
        </p:nvPicPr>
        <p:blipFill>
          <a:blip r:embed="rId2"/>
          <a:stretch>
            <a:fillRect/>
          </a:stretch>
        </p:blipFill>
        <p:spPr>
          <a:xfrm>
            <a:off x="1283843" y="1825392"/>
            <a:ext cx="9576813" cy="4722057"/>
          </a:xfrm>
          <a:prstGeom prst="rect">
            <a:avLst/>
          </a:prstGeom>
        </p:spPr>
      </p:pic>
    </p:spTree>
    <p:extLst>
      <p:ext uri="{BB962C8B-B14F-4D97-AF65-F5344CB8AC3E}">
        <p14:creationId xmlns:p14="http://schemas.microsoft.com/office/powerpoint/2010/main" val="1105525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61605" y="231460"/>
            <a:ext cx="6598320" cy="2287842"/>
          </a:xfrm>
          <a:prstGeom prst="rect">
            <a:avLst/>
          </a:prstGeom>
        </p:spPr>
      </p:pic>
      <p:pic>
        <p:nvPicPr>
          <p:cNvPr id="6" name="Picture 5"/>
          <p:cNvPicPr>
            <a:picLocks noChangeAspect="1"/>
          </p:cNvPicPr>
          <p:nvPr/>
        </p:nvPicPr>
        <p:blipFill>
          <a:blip r:embed="rId3"/>
          <a:stretch>
            <a:fillRect/>
          </a:stretch>
        </p:blipFill>
        <p:spPr>
          <a:xfrm>
            <a:off x="2958860" y="2665561"/>
            <a:ext cx="8967579" cy="4063041"/>
          </a:xfrm>
          <a:prstGeom prst="rect">
            <a:avLst/>
          </a:prstGeom>
        </p:spPr>
      </p:pic>
    </p:spTree>
    <p:extLst>
      <p:ext uri="{BB962C8B-B14F-4D97-AF65-F5344CB8AC3E}">
        <p14:creationId xmlns:p14="http://schemas.microsoft.com/office/powerpoint/2010/main" val="3062473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3898" y="246833"/>
            <a:ext cx="10314177" cy="6274737"/>
          </a:xfrm>
          <a:prstGeom prst="rect">
            <a:avLst/>
          </a:prstGeom>
        </p:spPr>
      </p:pic>
    </p:spTree>
    <p:extLst>
      <p:ext uri="{BB962C8B-B14F-4D97-AF65-F5344CB8AC3E}">
        <p14:creationId xmlns:p14="http://schemas.microsoft.com/office/powerpoint/2010/main" val="2754333748"/>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71</TotalTime>
  <Words>291</Words>
  <Application>Microsoft Office PowerPoint</Application>
  <PresentationFormat>Widescreen</PresentationFormat>
  <Paragraphs>25</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Corbel</vt:lpstr>
      <vt:lpstr>Depth</vt:lpstr>
      <vt:lpstr>…Welcome…</vt:lpstr>
      <vt:lpstr>PowerPoint Presentation</vt:lpstr>
      <vt:lpstr>What is Database?</vt:lpstr>
      <vt:lpstr>Where do we use Database?</vt:lpstr>
      <vt:lpstr>Database Management Systes (DBMS)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acer</dc:creator>
  <cp:lastModifiedBy>Arina Joshi</cp:lastModifiedBy>
  <cp:revision>7</cp:revision>
  <dcterms:created xsi:type="dcterms:W3CDTF">2024-05-05T04:17:56Z</dcterms:created>
  <dcterms:modified xsi:type="dcterms:W3CDTF">2024-05-17T21:21:47Z</dcterms:modified>
</cp:coreProperties>
</file>